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7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960" r:id="rId17"/>
    <p:sldId id="963" r:id="rId18"/>
    <p:sldId id="965" r:id="rId19"/>
    <p:sldId id="964" r:id="rId20"/>
    <p:sldId id="966" r:id="rId21"/>
    <p:sldId id="967" r:id="rId22"/>
    <p:sldId id="343" r:id="rId23"/>
    <p:sldId id="273" r:id="rId24"/>
    <p:sldId id="346" r:id="rId25"/>
    <p:sldId id="266" r:id="rId26"/>
    <p:sldId id="267" r:id="rId27"/>
    <p:sldId id="268" r:id="rId28"/>
    <p:sldId id="275" r:id="rId29"/>
    <p:sldId id="264" r:id="rId30"/>
    <p:sldId id="397" r:id="rId31"/>
    <p:sldId id="398" r:id="rId32"/>
    <p:sldId id="263" r:id="rId33"/>
    <p:sldId id="265" r:id="rId34"/>
    <p:sldId id="261" r:id="rId35"/>
    <p:sldId id="274" r:id="rId36"/>
    <p:sldId id="399" r:id="rId37"/>
    <p:sldId id="400" r:id="rId38"/>
    <p:sldId id="401" r:id="rId39"/>
    <p:sldId id="405" r:id="rId40"/>
    <p:sldId id="269" r:id="rId41"/>
    <p:sldId id="389" r:id="rId42"/>
    <p:sldId id="402" r:id="rId43"/>
    <p:sldId id="390" r:id="rId44"/>
    <p:sldId id="391" r:id="rId45"/>
    <p:sldId id="40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951"/>
    <p:restoredTop sz="94766"/>
  </p:normalViewPr>
  <p:slideViewPr>
    <p:cSldViewPr snapToGrid="0" snapToObjects="1">
      <p:cViewPr varScale="1">
        <p:scale>
          <a:sx n="104" d="100"/>
          <a:sy n="104" d="100"/>
        </p:scale>
        <p:origin x="152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5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emf"/><Relationship Id="rId7" Type="http://schemas.openxmlformats.org/officeDocument/2006/relationships/image" Target="../media/image66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11" Type="http://schemas.openxmlformats.org/officeDocument/2006/relationships/image" Target="../media/image69.emf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i-2, and i+1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2440556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i-1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blipFill>
                <a:blip r:embed="rId4"/>
                <a:stretch>
                  <a:fillRect t="-91111" r="-2593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09384E-B2EE-B946-B5DF-F5507E1E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2B882-1751-564C-86B2-269A5E0ADFF8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25317AE-62DB-5949-84FD-081B6F0AB8A3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69D577-7C93-6F4B-B8F1-1BE83FC3E51A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43E2-12F0-AC44-A5D9-5E1FF79A486E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33770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666451A-A660-A04D-AA37-966A1B387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i-1, and i+2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2: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5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blipFill>
                <a:blip r:embed="rId4"/>
                <a:stretch>
                  <a:fillRect t="-91111" r="-2214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0BAC8A8-6C84-1843-A042-889DF6D7A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939F84-BF5B-1C44-A820-2510EC939BC7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B537E5FC-DE61-7446-A5ED-6C3E5909671D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4B38E-9681-EA4E-AE37-1C7956776353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5195A-0096-184E-904A-04FEC7D34E00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2927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scheme; increased stencil “reachable” - still by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virtual edges of control volume faces, connected to the left and right DOF location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 area vector, or at the face of the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might be a path forward to increase order of accuracy, while maintaining a compact stencil?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Cell-centered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i+1/2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 1/2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1/2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blipFill>
                <a:blip r:embed="rId2"/>
                <a:stretch>
                  <a:fillRect l="-127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blipFill>
                <a:blip r:embed="rId4"/>
                <a:stretch>
                  <a:fillRect t="-113889" r="-3583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44F0265-2672-8344-8F42-3089E1347667}"/>
              </a:ext>
            </a:extLst>
          </p:cNvPr>
          <p:cNvSpPr/>
          <p:nvPr/>
        </p:nvSpPr>
        <p:spPr>
          <a:xfrm>
            <a:off x="5593671" y="2638297"/>
            <a:ext cx="1965614" cy="259555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EB324-0D46-F946-B249-FD7DD238C4A1}"/>
              </a:ext>
            </a:extLst>
          </p:cNvPr>
          <p:cNvSpPr/>
          <p:nvPr/>
        </p:nvSpPr>
        <p:spPr>
          <a:xfrm>
            <a:off x="6590704" y="2184908"/>
            <a:ext cx="1961360" cy="12636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D05B-CE6D-2844-9B9F-0C2F64766A6E}"/>
              </a:ext>
            </a:extLst>
          </p:cNvPr>
          <p:cNvSpPr txBox="1"/>
          <p:nvPr/>
        </p:nvSpPr>
        <p:spPr>
          <a:xfrm>
            <a:off x="7153387" y="1801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Cell-centered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0C656-8441-B64A-A9D7-559F87551441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B45F1DF-AAD1-A445-904F-F744C6E52585}"/>
              </a:ext>
            </a:extLst>
          </p:cNvPr>
          <p:cNvSpPr/>
          <p:nvPr/>
        </p:nvSpPr>
        <p:spPr>
          <a:xfrm>
            <a:off x="5779277" y="360984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A2AACF-76D0-F94E-97B0-E2A66952BC98}"/>
              </a:ext>
            </a:extLst>
          </p:cNvPr>
          <p:cNvSpPr/>
          <p:nvPr/>
        </p:nvSpPr>
        <p:spPr>
          <a:xfrm>
            <a:off x="5717299" y="328880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this: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to that….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Polynomial Promotion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A2E792-EAD4-454A-BE6A-1CF8250257BA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26E05-F80A-284A-AD21-88A7E7C1E8B8}"/>
              </a:ext>
            </a:extLst>
          </p:cNvPr>
          <p:cNvGrpSpPr/>
          <p:nvPr/>
        </p:nvGrpSpPr>
        <p:grpSpPr>
          <a:xfrm>
            <a:off x="408529" y="3961459"/>
            <a:ext cx="4537198" cy="1298448"/>
            <a:chOff x="2254751" y="3961459"/>
            <a:chExt cx="4537198" cy="12984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649E90-046F-D44A-B758-10FAFF9C21E4}"/>
                </a:ext>
              </a:extLst>
            </p:cNvPr>
            <p:cNvGrpSpPr/>
            <p:nvPr/>
          </p:nvGrpSpPr>
          <p:grpSpPr>
            <a:xfrm>
              <a:off x="2254751" y="4128496"/>
              <a:ext cx="4537198" cy="580382"/>
              <a:chOff x="2317943" y="2804661"/>
              <a:chExt cx="4537198" cy="58038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77DE80-075D-2A4F-BF88-76D503D7BA5C}"/>
                  </a:ext>
                </a:extLst>
              </p:cNvPr>
              <p:cNvCxnSpPr>
                <a:cxnSpLocks/>
                <a:stCxn id="35" idx="2"/>
                <a:endCxn id="3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E0D4E9-750E-C040-BF51-8847492D7AE8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77F57BA-4D21-4D46-97FE-944E6A817826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2A5602C-3CBD-0145-B1F8-D1233921A120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53D920-1843-F249-B65A-14E64FA18B23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22640A-95A8-0D4D-A84A-293BDEBF4E99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A8ACF-B27C-524F-90EC-0F380E0BF26F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4A744E-DE51-F043-B1A3-BEE7963DADDC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0EDD18-7740-514F-9711-07EBA0E3A093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731BB-5B0C-644C-A8D2-52ACD1843F57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1CF805-2602-6E47-BAA7-B266B6795C2B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AFC78F-CCED-B44A-8FB3-334DE8A49632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B4A9FB-CB7F-7D47-9DA9-26B9A99FBC5E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F9130B-EBBE-F047-9587-DCEEB08CE01C}"/>
              </a:ext>
            </a:extLst>
          </p:cNvPr>
          <p:cNvGrpSpPr/>
          <p:nvPr/>
        </p:nvGrpSpPr>
        <p:grpSpPr>
          <a:xfrm>
            <a:off x="408529" y="5402729"/>
            <a:ext cx="4537198" cy="1298448"/>
            <a:chOff x="2237332" y="5402729"/>
            <a:chExt cx="4537198" cy="129844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24A369-32D5-8141-9D9A-10FEF62DAEF1}"/>
                </a:ext>
              </a:extLst>
            </p:cNvPr>
            <p:cNvGrpSpPr/>
            <p:nvPr/>
          </p:nvGrpSpPr>
          <p:grpSpPr>
            <a:xfrm>
              <a:off x="2237332" y="5587185"/>
              <a:ext cx="4537198" cy="580382"/>
              <a:chOff x="2317943" y="2804661"/>
              <a:chExt cx="4537198" cy="58038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DF5EDB-6353-F84E-A270-CDC0CC28B7F6}"/>
                  </a:ext>
                </a:extLst>
              </p:cNvPr>
              <p:cNvCxnSpPr>
                <a:cxnSpLocks/>
                <a:stCxn id="55" idx="2"/>
                <a:endCxn id="5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86B9C8-96A9-A94A-A2E2-71C75DEE2292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1261522-B35A-1043-B616-0A18EDA91A9E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D67AD9-8F15-044A-9327-90A23AD14A4C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655646-D6A4-4B4B-A1FB-3BAFF9B23FDB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5E50D8-C8FC-AE44-8487-03F7D1312DC4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3A8C6B-51D5-A440-B4B8-F54D675F1857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B6C1D9-669B-DD40-9170-1FB74B2B995D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8C3FD-AAA5-944C-8BCB-4BE788C8C191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F71774-20D8-A042-9212-757FDCF98811}"/>
                </a:ext>
              </a:extLst>
            </p:cNvPr>
            <p:cNvSpPr/>
            <p:nvPr/>
          </p:nvSpPr>
          <p:spPr>
            <a:xfrm>
              <a:off x="5548655" y="597811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CC215E-30B7-704E-A50E-40F112BBCCAE}"/>
                </a:ext>
              </a:extLst>
            </p:cNvPr>
            <p:cNvSpPr/>
            <p:nvPr/>
          </p:nvSpPr>
          <p:spPr>
            <a:xfrm>
              <a:off x="3323615" y="599988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F4EF57-5C61-9E48-85AC-485A1ABA1900}"/>
                </a:ext>
              </a:extLst>
            </p:cNvPr>
            <p:cNvSpPr/>
            <p:nvPr/>
          </p:nvSpPr>
          <p:spPr>
            <a:xfrm>
              <a:off x="5393270" y="5402729"/>
              <a:ext cx="41148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530B2D-041A-F749-B293-937C540DDD57}"/>
                </a:ext>
              </a:extLst>
            </p:cNvPr>
            <p:cNvSpPr/>
            <p:nvPr/>
          </p:nvSpPr>
          <p:spPr>
            <a:xfrm>
              <a:off x="4531792" y="5901608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1447F-9734-3444-B027-25AC71C8F4E1}"/>
              </a:ext>
            </a:extLst>
          </p:cNvPr>
          <p:cNvSpPr txBox="1"/>
          <p:nvPr/>
        </p:nvSpPr>
        <p:spPr>
          <a:xfrm>
            <a:off x="5176358" y="4664064"/>
            <a:ext cx="3452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49275-B97E-B04E-A14C-F702499D1B6B}"/>
              </a:ext>
            </a:extLst>
          </p:cNvPr>
          <p:cNvCxnSpPr/>
          <p:nvPr/>
        </p:nvCxnSpPr>
        <p:spPr>
          <a:xfrm>
            <a:off x="1045029" y="5643154"/>
            <a:ext cx="39502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4917</TotalTime>
  <Words>3826</Words>
  <Application>Microsoft Macintosh PowerPoint</Application>
  <PresentationFormat>On-screen Show (4:3)</PresentationFormat>
  <Paragraphs>670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Re-visiting the Underlying Basis: Vertex-centered</vt:lpstr>
      <vt:lpstr>Re-visiting the Underlying Basis: Vertex-centered</vt:lpstr>
      <vt:lpstr>Re-visiting the Underlying Basis: Cell-centered</vt:lpstr>
      <vt:lpstr>Re-visiting the Underlying Basis: Polynomial Promotion</vt:lpstr>
      <vt:lpstr>Example of a Quadratic Basis Function</vt:lpstr>
      <vt:lpstr>Example of a Quadratic Basis Function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234</cp:revision>
  <cp:lastPrinted>2022-04-19T16:21:38Z</cp:lastPrinted>
  <dcterms:created xsi:type="dcterms:W3CDTF">2017-10-14T01:15:26Z</dcterms:created>
  <dcterms:modified xsi:type="dcterms:W3CDTF">2022-04-21T15:46:59Z</dcterms:modified>
</cp:coreProperties>
</file>